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4" r:id="rId8"/>
    <p:sldId id="263"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2" d="100"/>
          <a:sy n="42" d="100"/>
        </p:scale>
        <p:origin x="72" y="7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‹Nº›</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xicodesconocido.com.mx/refranes-mexicanos.html" TargetMode="External"/><Relationship Id="rId2" Type="http://schemas.openxmlformats.org/officeDocument/2006/relationships/hyperlink" Target="https://www.youtube.com/watch?v=6MG-BxgZk3A" TargetMode="External"/><Relationship Id="rId1" Type="http://schemas.openxmlformats.org/officeDocument/2006/relationships/slideLayout" Target="../slideLayouts/slideLayout2.xml"/><Relationship Id="rId6" Type="http://schemas.openxmlformats.org/officeDocument/2006/relationships/hyperlink" Target="https://www.guiainfantil.com/articulos/educacion/aprendizaje/refranes-cortos-para-ninos/" TargetMode="External"/><Relationship Id="rId5" Type="http://schemas.openxmlformats.org/officeDocument/2006/relationships/hyperlink" Target="https://www.google.com.mx/search?q=refranes&amp;source=lnms&amp;tbm=isch&amp;sa=X&amp;ved=0ahUKEwjd3Pi_ntbiAhWDjp4KHemhC1cQ_AUIECgB&amp;cshid=1559871624349289&amp;biw=756&amp;bih=718" TargetMode="External"/><Relationship Id="rId4" Type="http://schemas.openxmlformats.org/officeDocument/2006/relationships/hyperlink" Target="https://www.significados.com/refranes-sobre-la-vid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29554" y="1558344"/>
            <a:ext cx="5317991" cy="1349541"/>
          </a:xfrm>
        </p:spPr>
        <p:txBody>
          <a:bodyPr/>
          <a:lstStyle/>
          <a:p>
            <a:r>
              <a:rPr lang="es-MX" sz="8000" dirty="0" smtClean="0">
                <a:solidFill>
                  <a:srgbClr val="002060"/>
                </a:solidFill>
                <a:effectLst>
                  <a:outerShdw blurRad="38100" dist="38100" dir="2700000" algn="tl">
                    <a:srgbClr val="000000">
                      <a:alpha val="43137"/>
                    </a:srgbClr>
                  </a:outerShdw>
                </a:effectLst>
                <a:latin typeface="Lemon/Milk" panose="020B0603050302020204" pitchFamily="34" charset="0"/>
              </a:rPr>
              <a:t>Refrán</a:t>
            </a:r>
            <a:endParaRPr lang="es-MX" sz="8000" dirty="0">
              <a:solidFill>
                <a:srgbClr val="002060"/>
              </a:solidFill>
              <a:effectLst>
                <a:outerShdw blurRad="38100" dist="38100" dir="2700000" algn="tl">
                  <a:srgbClr val="000000">
                    <a:alpha val="43137"/>
                  </a:srgbClr>
                </a:outerShdw>
              </a:effectLst>
              <a:latin typeface="Lemon/Milk" panose="020B0603050302020204" pitchFamily="34" charset="0"/>
            </a:endParaRPr>
          </a:p>
        </p:txBody>
      </p:sp>
      <p:sp>
        <p:nvSpPr>
          <p:cNvPr id="3" name="Subtítulo 2"/>
          <p:cNvSpPr>
            <a:spLocks noGrp="1"/>
          </p:cNvSpPr>
          <p:nvPr>
            <p:ph type="subTitle" idx="1"/>
          </p:nvPr>
        </p:nvSpPr>
        <p:spPr>
          <a:xfrm>
            <a:off x="1957646" y="3709117"/>
            <a:ext cx="4261806" cy="1390918"/>
          </a:xfrm>
        </p:spPr>
        <p:txBody>
          <a:bodyPr>
            <a:normAutofit/>
          </a:bodyPr>
          <a:lstStyle/>
          <a:p>
            <a:r>
              <a:rPr lang="es-MX" dirty="0" smtClean="0"/>
              <a:t>Miguel Alberto Ordoñez Bañaga</a:t>
            </a:r>
          </a:p>
          <a:p>
            <a:r>
              <a:rPr lang="es-MX" dirty="0" smtClean="0"/>
              <a:t>Axel </a:t>
            </a:r>
            <a:r>
              <a:rPr lang="es-MX" dirty="0" err="1" smtClean="0"/>
              <a:t>Yahir</a:t>
            </a:r>
            <a:r>
              <a:rPr lang="es-MX" dirty="0" smtClean="0"/>
              <a:t> Ayala Alvarado</a:t>
            </a:r>
          </a:p>
          <a:p>
            <a:r>
              <a:rPr lang="es-MX" dirty="0" err="1" smtClean="0"/>
              <a:t>Elias</a:t>
            </a:r>
            <a:r>
              <a:rPr lang="es-MX" dirty="0" smtClean="0"/>
              <a:t> Emiliano Leal Cortes</a:t>
            </a:r>
          </a:p>
        </p:txBody>
      </p:sp>
      <p:pic>
        <p:nvPicPr>
          <p:cNvPr id="5" name="Imagen 4"/>
          <p:cNvPicPr>
            <a:picLocks noChangeAspect="1"/>
          </p:cNvPicPr>
          <p:nvPr/>
        </p:nvPicPr>
        <p:blipFill rotWithShape="1">
          <a:blip r:embed="rId2"/>
          <a:srcRect l="-448" t="259" r="7619" b="-854"/>
          <a:stretch/>
        </p:blipFill>
        <p:spPr>
          <a:xfrm>
            <a:off x="6411273" y="605307"/>
            <a:ext cx="4303949" cy="4901394"/>
          </a:xfrm>
          <a:prstGeom prst="rect">
            <a:avLst/>
          </a:prstGeom>
        </p:spPr>
      </p:pic>
    </p:spTree>
    <p:extLst>
      <p:ext uri="{BB962C8B-B14F-4D97-AF65-F5344CB8AC3E}">
        <p14:creationId xmlns:p14="http://schemas.microsoft.com/office/powerpoint/2010/main" val="144638777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42122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357586" y="783097"/>
            <a:ext cx="9601200" cy="872543"/>
          </a:xfrm>
        </p:spPr>
        <p:txBody>
          <a:bodyPr>
            <a:normAutofit/>
          </a:bodyPr>
          <a:lstStyle/>
          <a:p>
            <a:pPr algn="ctr"/>
            <a:r>
              <a:rPr lang="es-MX" sz="4800" dirty="0" smtClean="0">
                <a:solidFill>
                  <a:srgbClr val="002060"/>
                </a:solidFill>
              </a:rPr>
              <a:t>¿Qué es un Refrán? (Introducción)</a:t>
            </a:r>
            <a:endParaRPr lang="es-MX" sz="4800" dirty="0">
              <a:solidFill>
                <a:srgbClr val="002060"/>
              </a:solidFill>
            </a:endParaRPr>
          </a:p>
        </p:txBody>
      </p:sp>
      <p:sp>
        <p:nvSpPr>
          <p:cNvPr id="3" name="Marcador de contenido 2"/>
          <p:cNvSpPr>
            <a:spLocks noGrp="1"/>
          </p:cNvSpPr>
          <p:nvPr>
            <p:ph idx="1"/>
          </p:nvPr>
        </p:nvSpPr>
        <p:spPr>
          <a:xfrm>
            <a:off x="1240971" y="2542626"/>
            <a:ext cx="10515600" cy="5183746"/>
          </a:xfrm>
        </p:spPr>
        <p:txBody>
          <a:bodyPr>
            <a:noAutofit/>
          </a:bodyPr>
          <a:lstStyle/>
          <a:p>
            <a:pPr marL="0" indent="0" algn="just">
              <a:buNone/>
            </a:pPr>
            <a:r>
              <a:rPr lang="es-MX" sz="3600" dirty="0"/>
              <a:t>El refrán o también conocido como proverbio, es una frase o dicho que presenta una enseñanza; es una sabia máxima y conseja que pertenece a la sabiduría popular; proviene de las experiencias de los pueblos, acumuladas a través de los siglos, y que el folklore ha ido adaptando al conocimiento propio de cada pueblo.</a:t>
            </a:r>
          </a:p>
        </p:txBody>
      </p:sp>
      <p:pic>
        <p:nvPicPr>
          <p:cNvPr id="4" name="Imagen 3"/>
          <p:cNvPicPr>
            <a:picLocks noChangeAspect="1"/>
          </p:cNvPicPr>
          <p:nvPr/>
        </p:nvPicPr>
        <p:blipFill>
          <a:blip r:embed="rId2"/>
          <a:stretch>
            <a:fillRect/>
          </a:stretch>
        </p:blipFill>
        <p:spPr>
          <a:xfrm>
            <a:off x="9778482" y="205273"/>
            <a:ext cx="1698171" cy="2028193"/>
          </a:xfrm>
          <a:prstGeom prst="rect">
            <a:avLst/>
          </a:prstGeom>
        </p:spPr>
      </p:pic>
    </p:spTree>
    <p:extLst>
      <p:ext uri="{BB962C8B-B14F-4D97-AF65-F5344CB8AC3E}">
        <p14:creationId xmlns:p14="http://schemas.microsoft.com/office/powerpoint/2010/main" val="3677438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5802" y="195944"/>
            <a:ext cx="7571071" cy="6501070"/>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735802" y="195944"/>
            <a:ext cx="7455159" cy="6662056"/>
          </a:xfrm>
        </p:spPr>
        <p:txBody>
          <a:bodyPr>
            <a:noAutofit/>
          </a:bodyPr>
          <a:lstStyle/>
          <a:p>
            <a:pPr marL="0" indent="0" algn="just">
              <a:buNone/>
            </a:pPr>
            <a:r>
              <a:rPr lang="es-MX" sz="4400" dirty="0"/>
              <a:t>Refrán es una palabra con un origen etimológico que nos remite a la lengua francesa y al vocablo </a:t>
            </a:r>
            <a:r>
              <a:rPr lang="es-MX" sz="4400" dirty="0" err="1"/>
              <a:t>refrain</a:t>
            </a:r>
            <a:r>
              <a:rPr lang="es-MX" sz="4400" dirty="0"/>
              <a:t>. Se trata de una sentencia breve, cuyo uso es compartido por una comunidad, que promueve la reflexión, transmite una enseñanza o sirve como ejemplo.</a:t>
            </a:r>
          </a:p>
        </p:txBody>
      </p:sp>
      <p:pic>
        <p:nvPicPr>
          <p:cNvPr id="4" name="Imagen 3"/>
          <p:cNvPicPr>
            <a:picLocks noChangeAspect="1"/>
          </p:cNvPicPr>
          <p:nvPr/>
        </p:nvPicPr>
        <p:blipFill>
          <a:blip r:embed="rId2"/>
          <a:stretch>
            <a:fillRect/>
          </a:stretch>
        </p:blipFill>
        <p:spPr>
          <a:xfrm>
            <a:off x="8190961" y="1548880"/>
            <a:ext cx="4001039" cy="3536303"/>
          </a:xfrm>
          <a:prstGeom prst="rect">
            <a:avLst/>
          </a:prstGeom>
        </p:spPr>
      </p:pic>
    </p:spTree>
    <p:extLst>
      <p:ext uri="{BB962C8B-B14F-4D97-AF65-F5344CB8AC3E}">
        <p14:creationId xmlns:p14="http://schemas.microsoft.com/office/powerpoint/2010/main" val="4226290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54514" y="2343955"/>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5737860" y="571500"/>
            <a:ext cx="6012180" cy="1211580"/>
          </a:xfrm>
        </p:spPr>
        <p:txBody>
          <a:bodyPr>
            <a:noAutofit/>
          </a:bodyPr>
          <a:lstStyle/>
          <a:p>
            <a:pPr algn="ctr"/>
            <a:r>
              <a:rPr lang="es-MX" sz="6600" dirty="0" smtClean="0">
                <a:solidFill>
                  <a:srgbClr val="002060"/>
                </a:solidFill>
              </a:rPr>
              <a:t>Características</a:t>
            </a:r>
            <a:endParaRPr lang="es-MX" sz="6600" dirty="0">
              <a:solidFill>
                <a:srgbClr val="002060"/>
              </a:solidFill>
            </a:endParaRPr>
          </a:p>
        </p:txBody>
      </p:sp>
      <p:sp>
        <p:nvSpPr>
          <p:cNvPr id="3" name="Marcador de contenido 2"/>
          <p:cNvSpPr>
            <a:spLocks noGrp="1"/>
          </p:cNvSpPr>
          <p:nvPr>
            <p:ph idx="1"/>
          </p:nvPr>
        </p:nvSpPr>
        <p:spPr>
          <a:xfrm>
            <a:off x="1645920" y="2537460"/>
            <a:ext cx="9601200" cy="4046220"/>
          </a:xfrm>
        </p:spPr>
        <p:txBody>
          <a:bodyPr>
            <a:noAutofit/>
          </a:bodyPr>
          <a:lstStyle/>
          <a:p>
            <a:pPr marL="0" indent="0" algn="just">
              <a:buNone/>
            </a:pPr>
            <a:r>
              <a:rPr lang="es-MX" sz="2800" dirty="0"/>
              <a:t>El refrán es una oración breve, de carácter sentencioso y de fácil memorización; con muy poco que se diga el interlocutor entiende perfectamente que es lo que se trasmite, se enmarca dentro del lenguaje popular, es sencillo y de simplicidad gráfica</a:t>
            </a:r>
            <a:r>
              <a:rPr lang="es-MX" sz="2800" dirty="0" smtClean="0"/>
              <a:t>. Suele </a:t>
            </a:r>
            <a:r>
              <a:rPr lang="es-MX" sz="2800" dirty="0"/>
              <a:t>tener una característica común que es la del anonimato. Sus fuentes se suelen remontar a la antigüedad, describiendo la mayor parte de las veces la simpatía o antipatía entre personajes, ciudades o regiones más o menos próximas.</a:t>
            </a:r>
          </a:p>
        </p:txBody>
      </p:sp>
      <p:pic>
        <p:nvPicPr>
          <p:cNvPr id="4" name="Imagen 3"/>
          <p:cNvPicPr>
            <a:picLocks noChangeAspect="1"/>
          </p:cNvPicPr>
          <p:nvPr/>
        </p:nvPicPr>
        <p:blipFill>
          <a:blip r:embed="rId2"/>
          <a:stretch>
            <a:fillRect/>
          </a:stretch>
        </p:blipFill>
        <p:spPr>
          <a:xfrm>
            <a:off x="2125980" y="-598170"/>
            <a:ext cx="3451860" cy="3451860"/>
          </a:xfrm>
          <a:prstGeom prst="rect">
            <a:avLst/>
          </a:prstGeom>
        </p:spPr>
      </p:pic>
    </p:spTree>
    <p:extLst>
      <p:ext uri="{BB962C8B-B14F-4D97-AF65-F5344CB8AC3E}">
        <p14:creationId xmlns:p14="http://schemas.microsoft.com/office/powerpoint/2010/main" val="38796070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335673" y="251460"/>
            <a:ext cx="7688687" cy="622661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4411980" y="251460"/>
            <a:ext cx="7612380" cy="6377940"/>
          </a:xfrm>
        </p:spPr>
        <p:txBody>
          <a:bodyPr>
            <a:normAutofit fontScale="85000" lnSpcReduction="10000"/>
          </a:bodyPr>
          <a:lstStyle/>
          <a:p>
            <a:pPr marL="0" indent="0" algn="just">
              <a:buNone/>
            </a:pPr>
            <a:r>
              <a:rPr lang="es-MX" sz="4300" dirty="0"/>
              <a:t>Los refranes son frecuentes en el habla cotidiana, a diferencia de los proverbios y de los aforismos, que son expresiones de características similares. Todas estas sentencias forman parte del grupo de las paremias</a:t>
            </a:r>
            <a:r>
              <a:rPr lang="es-MX" sz="4300" dirty="0" smtClean="0"/>
              <a:t>. La </a:t>
            </a:r>
            <a:r>
              <a:rPr lang="es-MX" sz="4300" dirty="0"/>
              <a:t>principal característica de un refrán es que surge de la experiencia. A través de su expresión, se puede explicar una acción o brindar un consejo. Por eso puede decirse que los refranes tienen una finalidad instructiva.</a:t>
            </a:r>
          </a:p>
          <a:p>
            <a:pPr marL="0" indent="0">
              <a:buNone/>
            </a:pPr>
            <a:endParaRPr lang="es-MX" dirty="0"/>
          </a:p>
        </p:txBody>
      </p:sp>
      <p:pic>
        <p:nvPicPr>
          <p:cNvPr id="4" name="Imagen 3"/>
          <p:cNvPicPr>
            <a:picLocks noChangeAspect="1"/>
          </p:cNvPicPr>
          <p:nvPr/>
        </p:nvPicPr>
        <p:blipFill>
          <a:blip r:embed="rId2"/>
          <a:stretch>
            <a:fillRect/>
          </a:stretch>
        </p:blipFill>
        <p:spPr>
          <a:xfrm>
            <a:off x="996846" y="1517447"/>
            <a:ext cx="3415134" cy="3845966"/>
          </a:xfrm>
          <a:prstGeom prst="rect">
            <a:avLst/>
          </a:prstGeom>
        </p:spPr>
      </p:pic>
    </p:spTree>
    <p:extLst>
      <p:ext uri="{BB962C8B-B14F-4D97-AF65-F5344CB8AC3E}">
        <p14:creationId xmlns:p14="http://schemas.microsoft.com/office/powerpoint/2010/main" val="2456794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53037" y="2154957"/>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754380" y="457200"/>
            <a:ext cx="8001000" cy="1371600"/>
          </a:xfrm>
        </p:spPr>
        <p:txBody>
          <a:bodyPr>
            <a:noAutofit/>
          </a:bodyPr>
          <a:lstStyle/>
          <a:p>
            <a:r>
              <a:rPr lang="es-MX" sz="6900" dirty="0" smtClean="0">
                <a:solidFill>
                  <a:srgbClr val="002060"/>
                </a:solidFill>
              </a:rPr>
              <a:t>Función de Lenguaje</a:t>
            </a:r>
            <a:endParaRPr lang="es-MX" sz="6900" dirty="0">
              <a:solidFill>
                <a:srgbClr val="002060"/>
              </a:solidFill>
            </a:endParaRPr>
          </a:p>
        </p:txBody>
      </p:sp>
      <p:sp>
        <p:nvSpPr>
          <p:cNvPr id="3" name="Marcador de contenido 2"/>
          <p:cNvSpPr>
            <a:spLocks noGrp="1"/>
          </p:cNvSpPr>
          <p:nvPr>
            <p:ph idx="1"/>
          </p:nvPr>
        </p:nvSpPr>
        <p:spPr>
          <a:xfrm>
            <a:off x="1165860" y="2080260"/>
            <a:ext cx="9601200" cy="4206240"/>
          </a:xfrm>
        </p:spPr>
        <p:txBody>
          <a:bodyPr>
            <a:noAutofit/>
          </a:bodyPr>
          <a:lstStyle/>
          <a:p>
            <a:pPr marL="0" indent="0" algn="just">
              <a:buNone/>
            </a:pPr>
            <a:r>
              <a:rPr lang="es-MX" sz="3200" dirty="0" smtClean="0"/>
              <a:t>Función de Lenguaje:   Poética</a:t>
            </a:r>
          </a:p>
          <a:p>
            <a:pPr marL="0" indent="0" algn="just">
              <a:buNone/>
            </a:pPr>
            <a:r>
              <a:rPr lang="es-MX" sz="3200" dirty="0"/>
              <a:t>La función poética, también llamada función estética del lenguaje, es la función mediante la cual se enriquece la expresión de una idea, fijándose principalmente en la forma en que se expresa, dándole musicalidad, rima, metáforas y otras figuras de expresión poética. Se usa principalmente en el lenguaje </a:t>
            </a:r>
            <a:r>
              <a:rPr lang="es-MX" sz="3200" dirty="0" smtClean="0"/>
              <a:t>verbal u oral.</a:t>
            </a:r>
            <a:endParaRPr lang="es-MX" sz="3200" dirty="0"/>
          </a:p>
        </p:txBody>
      </p:sp>
      <p:pic>
        <p:nvPicPr>
          <p:cNvPr id="4" name="Imagen 3"/>
          <p:cNvPicPr>
            <a:picLocks noChangeAspect="1"/>
          </p:cNvPicPr>
          <p:nvPr/>
        </p:nvPicPr>
        <p:blipFill>
          <a:blip r:embed="rId2"/>
          <a:stretch>
            <a:fillRect/>
          </a:stretch>
        </p:blipFill>
        <p:spPr>
          <a:xfrm>
            <a:off x="9085007" y="224986"/>
            <a:ext cx="2527016" cy="2164251"/>
          </a:xfrm>
          <a:prstGeom prst="rect">
            <a:avLst/>
          </a:prstGeom>
        </p:spPr>
      </p:pic>
    </p:spTree>
    <p:extLst>
      <p:ext uri="{BB962C8B-B14F-4D97-AF65-F5344CB8AC3E}">
        <p14:creationId xmlns:p14="http://schemas.microsoft.com/office/powerpoint/2010/main" val="9411080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580">
                                          <p:stCondLst>
                                            <p:cond delay="0"/>
                                          </p:stCondLst>
                                        </p:cTn>
                                        <p:tgtEl>
                                          <p:spTgt spid="3">
                                            <p:txEl>
                                              <p:pRg st="0" end="0"/>
                                            </p:txEl>
                                          </p:spTgt>
                                        </p:tgtEl>
                                      </p:cBhvr>
                                    </p:animEffect>
                                    <p:anim calcmode="lin" valueType="num">
                                      <p:cBhvr>
                                        <p:cTn id="17"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xEl>
                                              <p:pRg st="0" end="0"/>
                                            </p:txEl>
                                          </p:spTgt>
                                        </p:tgtEl>
                                      </p:cBhvr>
                                      <p:to x="100000" y="60000"/>
                                    </p:animScale>
                                    <p:animScale>
                                      <p:cBhvr>
                                        <p:cTn id="23" dur="166" decel="50000">
                                          <p:stCondLst>
                                            <p:cond delay="676"/>
                                          </p:stCondLst>
                                        </p:cTn>
                                        <p:tgtEl>
                                          <p:spTgt spid="3">
                                            <p:txEl>
                                              <p:pRg st="0" end="0"/>
                                            </p:txEl>
                                          </p:spTgt>
                                        </p:tgtEl>
                                      </p:cBhvr>
                                      <p:to x="100000" y="100000"/>
                                    </p:animScale>
                                    <p:animScale>
                                      <p:cBhvr>
                                        <p:cTn id="24" dur="26">
                                          <p:stCondLst>
                                            <p:cond delay="1312"/>
                                          </p:stCondLst>
                                        </p:cTn>
                                        <p:tgtEl>
                                          <p:spTgt spid="3">
                                            <p:txEl>
                                              <p:pRg st="0" end="0"/>
                                            </p:txEl>
                                          </p:spTgt>
                                        </p:tgtEl>
                                      </p:cBhvr>
                                      <p:to x="100000" y="80000"/>
                                    </p:animScale>
                                    <p:animScale>
                                      <p:cBhvr>
                                        <p:cTn id="25" dur="166" decel="50000">
                                          <p:stCondLst>
                                            <p:cond delay="1338"/>
                                          </p:stCondLst>
                                        </p:cTn>
                                        <p:tgtEl>
                                          <p:spTgt spid="3">
                                            <p:txEl>
                                              <p:pRg st="0" end="0"/>
                                            </p:txEl>
                                          </p:spTgt>
                                        </p:tgtEl>
                                      </p:cBhvr>
                                      <p:to x="100000" y="100000"/>
                                    </p:animScale>
                                    <p:animScale>
                                      <p:cBhvr>
                                        <p:cTn id="26" dur="26">
                                          <p:stCondLst>
                                            <p:cond delay="1642"/>
                                          </p:stCondLst>
                                        </p:cTn>
                                        <p:tgtEl>
                                          <p:spTgt spid="3">
                                            <p:txEl>
                                              <p:pRg st="0" end="0"/>
                                            </p:txEl>
                                          </p:spTgt>
                                        </p:tgtEl>
                                      </p:cBhvr>
                                      <p:to x="100000" y="90000"/>
                                    </p:animScale>
                                    <p:animScale>
                                      <p:cBhvr>
                                        <p:cTn id="27" dur="166" decel="50000">
                                          <p:stCondLst>
                                            <p:cond delay="1668"/>
                                          </p:stCondLst>
                                        </p:cTn>
                                        <p:tgtEl>
                                          <p:spTgt spid="3">
                                            <p:txEl>
                                              <p:pRg st="0" end="0"/>
                                            </p:txEl>
                                          </p:spTgt>
                                        </p:tgtEl>
                                      </p:cBhvr>
                                      <p:to x="100000" y="100000"/>
                                    </p:animScale>
                                    <p:animScale>
                                      <p:cBhvr>
                                        <p:cTn id="28" dur="26">
                                          <p:stCondLst>
                                            <p:cond delay="1808"/>
                                          </p:stCondLst>
                                        </p:cTn>
                                        <p:tgtEl>
                                          <p:spTgt spid="3">
                                            <p:txEl>
                                              <p:pRg st="0" end="0"/>
                                            </p:txEl>
                                          </p:spTgt>
                                        </p:tgtEl>
                                      </p:cBhvr>
                                      <p:to x="100000" y="95000"/>
                                    </p:animScale>
                                    <p:animScale>
                                      <p:cBhvr>
                                        <p:cTn id="29" dur="166" decel="50000">
                                          <p:stCondLst>
                                            <p:cond delay="1834"/>
                                          </p:stCondLst>
                                        </p:cTn>
                                        <p:tgtEl>
                                          <p:spTgt spid="3">
                                            <p:txEl>
                                              <p:pRg st="0" end="0"/>
                                            </p:txEl>
                                          </p:spTgt>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wipe(down)">
                                      <p:cBhvr>
                                        <p:cTn id="34" dur="580">
                                          <p:stCondLst>
                                            <p:cond delay="0"/>
                                          </p:stCondLst>
                                        </p:cTn>
                                        <p:tgtEl>
                                          <p:spTgt spid="3">
                                            <p:txEl>
                                              <p:pRg st="1" end="1"/>
                                            </p:txEl>
                                          </p:spTgt>
                                        </p:tgtEl>
                                      </p:cBhvr>
                                    </p:animEffect>
                                    <p:anim calcmode="lin" valueType="num">
                                      <p:cBhvr>
                                        <p:cTn id="3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3">
                                            <p:txEl>
                                              <p:pRg st="1" end="1"/>
                                            </p:txEl>
                                          </p:spTgt>
                                        </p:tgtEl>
                                      </p:cBhvr>
                                      <p:to x="100000" y="60000"/>
                                    </p:animScale>
                                    <p:animScale>
                                      <p:cBhvr>
                                        <p:cTn id="41" dur="166" decel="50000">
                                          <p:stCondLst>
                                            <p:cond delay="676"/>
                                          </p:stCondLst>
                                        </p:cTn>
                                        <p:tgtEl>
                                          <p:spTgt spid="3">
                                            <p:txEl>
                                              <p:pRg st="1" end="1"/>
                                            </p:txEl>
                                          </p:spTgt>
                                        </p:tgtEl>
                                      </p:cBhvr>
                                      <p:to x="100000" y="100000"/>
                                    </p:animScale>
                                    <p:animScale>
                                      <p:cBhvr>
                                        <p:cTn id="42" dur="26">
                                          <p:stCondLst>
                                            <p:cond delay="1312"/>
                                          </p:stCondLst>
                                        </p:cTn>
                                        <p:tgtEl>
                                          <p:spTgt spid="3">
                                            <p:txEl>
                                              <p:pRg st="1" end="1"/>
                                            </p:txEl>
                                          </p:spTgt>
                                        </p:tgtEl>
                                      </p:cBhvr>
                                      <p:to x="100000" y="80000"/>
                                    </p:animScale>
                                    <p:animScale>
                                      <p:cBhvr>
                                        <p:cTn id="43" dur="166" decel="50000">
                                          <p:stCondLst>
                                            <p:cond delay="1338"/>
                                          </p:stCondLst>
                                        </p:cTn>
                                        <p:tgtEl>
                                          <p:spTgt spid="3">
                                            <p:txEl>
                                              <p:pRg st="1" end="1"/>
                                            </p:txEl>
                                          </p:spTgt>
                                        </p:tgtEl>
                                      </p:cBhvr>
                                      <p:to x="100000" y="100000"/>
                                    </p:animScale>
                                    <p:animScale>
                                      <p:cBhvr>
                                        <p:cTn id="44" dur="26">
                                          <p:stCondLst>
                                            <p:cond delay="1642"/>
                                          </p:stCondLst>
                                        </p:cTn>
                                        <p:tgtEl>
                                          <p:spTgt spid="3">
                                            <p:txEl>
                                              <p:pRg st="1" end="1"/>
                                            </p:txEl>
                                          </p:spTgt>
                                        </p:tgtEl>
                                      </p:cBhvr>
                                      <p:to x="100000" y="90000"/>
                                    </p:animScale>
                                    <p:animScale>
                                      <p:cBhvr>
                                        <p:cTn id="45" dur="166" decel="50000">
                                          <p:stCondLst>
                                            <p:cond delay="1668"/>
                                          </p:stCondLst>
                                        </p:cTn>
                                        <p:tgtEl>
                                          <p:spTgt spid="3">
                                            <p:txEl>
                                              <p:pRg st="1" end="1"/>
                                            </p:txEl>
                                          </p:spTgt>
                                        </p:tgtEl>
                                      </p:cBhvr>
                                      <p:to x="100000" y="100000"/>
                                    </p:animScale>
                                    <p:animScale>
                                      <p:cBhvr>
                                        <p:cTn id="46" dur="26">
                                          <p:stCondLst>
                                            <p:cond delay="1808"/>
                                          </p:stCondLst>
                                        </p:cTn>
                                        <p:tgtEl>
                                          <p:spTgt spid="3">
                                            <p:txEl>
                                              <p:pRg st="1" end="1"/>
                                            </p:txEl>
                                          </p:spTgt>
                                        </p:tgtEl>
                                      </p:cBhvr>
                                      <p:to x="100000" y="95000"/>
                                    </p:animScale>
                                    <p:animScale>
                                      <p:cBhvr>
                                        <p:cTn id="47"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17809" y="241478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1120140" y="594360"/>
            <a:ext cx="5829300" cy="1097280"/>
          </a:xfrm>
        </p:spPr>
        <p:txBody>
          <a:bodyPr>
            <a:normAutofit/>
          </a:bodyPr>
          <a:lstStyle/>
          <a:p>
            <a:r>
              <a:rPr lang="es-MX" sz="5400" dirty="0" smtClean="0">
                <a:solidFill>
                  <a:srgbClr val="002060"/>
                </a:solidFill>
              </a:rPr>
              <a:t>Estructura Interna</a:t>
            </a:r>
            <a:endParaRPr lang="es-MX" sz="5400" dirty="0">
              <a:solidFill>
                <a:srgbClr val="002060"/>
              </a:solidFill>
            </a:endParaRPr>
          </a:p>
        </p:txBody>
      </p:sp>
      <p:pic>
        <p:nvPicPr>
          <p:cNvPr id="1026" name="Picture 2" descr="Resultado de imagen para circulo dentro de otro circu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180" y="0"/>
            <a:ext cx="2971800" cy="2262792"/>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3"/>
          <p:cNvSpPr>
            <a:spLocks noGrp="1"/>
          </p:cNvSpPr>
          <p:nvPr>
            <p:ph idx="1"/>
          </p:nvPr>
        </p:nvSpPr>
        <p:spPr>
          <a:xfrm>
            <a:off x="817809" y="2414788"/>
            <a:ext cx="10386812" cy="3960255"/>
          </a:xfrm>
        </p:spPr>
        <p:txBody>
          <a:bodyPr>
            <a:normAutofit fontScale="92500" lnSpcReduction="20000"/>
          </a:bodyPr>
          <a:lstStyle/>
          <a:p>
            <a:pPr algn="just">
              <a:buFontTx/>
              <a:buChar char="-"/>
            </a:pPr>
            <a:r>
              <a:rPr lang="es-MX" sz="3900" dirty="0" smtClean="0"/>
              <a:t>Utiliza la función de lenguaje poética</a:t>
            </a:r>
          </a:p>
          <a:p>
            <a:pPr algn="just">
              <a:buFontTx/>
              <a:buChar char="-"/>
            </a:pPr>
            <a:r>
              <a:rPr lang="es-MX" sz="3900" dirty="0"/>
              <a:t>E</a:t>
            </a:r>
            <a:r>
              <a:rPr lang="es-MX" sz="3900" dirty="0" smtClean="0"/>
              <a:t>s </a:t>
            </a:r>
            <a:r>
              <a:rPr lang="es-MX" sz="3900" dirty="0"/>
              <a:t>la frase de origen popular repetida tradicionalmente de forma invariable, en la cual se expresa un pensamiento moral, un consejo o una enseñanza</a:t>
            </a:r>
            <a:r>
              <a:rPr lang="es-MX" sz="3900" dirty="0" smtClean="0"/>
              <a:t>.</a:t>
            </a:r>
          </a:p>
          <a:p>
            <a:pPr algn="just">
              <a:buFontTx/>
              <a:buChar char="-"/>
            </a:pPr>
            <a:r>
              <a:rPr lang="es-MX" sz="3900" dirty="0"/>
              <a:t>F</a:t>
            </a:r>
            <a:r>
              <a:rPr lang="es-MX" sz="3900" dirty="0" smtClean="0"/>
              <a:t>rases </a:t>
            </a:r>
            <a:r>
              <a:rPr lang="es-MX" sz="3900" dirty="0"/>
              <a:t>breves que encierran en ellos una experiencia vivida, un sentido común, pasando a formar parte de la sabiduría </a:t>
            </a:r>
            <a:r>
              <a:rPr lang="es-MX" sz="3900" dirty="0" smtClean="0"/>
              <a:t>popular</a:t>
            </a:r>
          </a:p>
          <a:p>
            <a:pPr>
              <a:buFontTx/>
              <a:buChar char="-"/>
            </a:pPr>
            <a:endParaRPr lang="es-MX" dirty="0" smtClean="0"/>
          </a:p>
          <a:p>
            <a:pPr>
              <a:buFontTx/>
              <a:buChar char="-"/>
            </a:pPr>
            <a:endParaRPr lang="es-MX" dirty="0"/>
          </a:p>
        </p:txBody>
      </p:sp>
    </p:spTree>
    <p:extLst>
      <p:ext uri="{BB962C8B-B14F-4D97-AF65-F5344CB8AC3E}">
        <p14:creationId xmlns:p14="http://schemas.microsoft.com/office/powerpoint/2010/main" val="18994564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057400"/>
            <a:ext cx="10895526" cy="442067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845820" y="320040"/>
            <a:ext cx="6355080" cy="1485900"/>
          </a:xfrm>
        </p:spPr>
        <p:txBody>
          <a:bodyPr>
            <a:noAutofit/>
          </a:bodyPr>
          <a:lstStyle/>
          <a:p>
            <a:r>
              <a:rPr lang="es-MX" sz="6000" dirty="0" smtClean="0">
                <a:solidFill>
                  <a:srgbClr val="002060"/>
                </a:solidFill>
              </a:rPr>
              <a:t>Estructura Externa</a:t>
            </a:r>
            <a:endParaRPr lang="es-MX" sz="6000" dirty="0">
              <a:solidFill>
                <a:srgbClr val="002060"/>
              </a:solidFill>
            </a:endParaRPr>
          </a:p>
        </p:txBody>
      </p:sp>
      <p:sp>
        <p:nvSpPr>
          <p:cNvPr id="3" name="Marcador de contenido 2"/>
          <p:cNvSpPr>
            <a:spLocks noGrp="1"/>
          </p:cNvSpPr>
          <p:nvPr>
            <p:ph idx="1"/>
          </p:nvPr>
        </p:nvSpPr>
        <p:spPr>
          <a:xfrm>
            <a:off x="1074420" y="2057400"/>
            <a:ext cx="9601200" cy="4594860"/>
          </a:xfrm>
        </p:spPr>
        <p:txBody>
          <a:bodyPr>
            <a:normAutofit fontScale="92500" lnSpcReduction="10000"/>
          </a:bodyPr>
          <a:lstStyle/>
          <a:p>
            <a:pPr marL="0" indent="0" algn="just">
              <a:buNone/>
            </a:pPr>
            <a:r>
              <a:rPr lang="es-MX" sz="3500" dirty="0"/>
              <a:t>Es de carácter anónimo y se transmite oralmente de generación en generación, aunque puede encontrarse en registros escritos.</a:t>
            </a:r>
          </a:p>
          <a:p>
            <a:pPr marL="0" indent="0" algn="just">
              <a:buNone/>
            </a:pPr>
            <a:r>
              <a:rPr lang="es-MX" sz="3500" dirty="0" smtClean="0"/>
              <a:t>· Su </a:t>
            </a:r>
            <a:r>
              <a:rPr lang="es-MX" sz="3500" dirty="0"/>
              <a:t>principal ámbito de uso es un contexto de conversaciones privadas, informales y familiares, o bien, en contextos escolares.</a:t>
            </a:r>
          </a:p>
          <a:p>
            <a:pPr marL="0" indent="0" algn="just">
              <a:buNone/>
            </a:pPr>
            <a:r>
              <a:rPr lang="es-MX" sz="3500" dirty="0" smtClean="0"/>
              <a:t>· Se les puede encontrar de manera escrita u oral.</a:t>
            </a:r>
          </a:p>
          <a:p>
            <a:pPr marL="0" indent="0" algn="just">
              <a:buNone/>
            </a:pPr>
            <a:r>
              <a:rPr lang="es-MX" sz="3500" dirty="0"/>
              <a:t>· </a:t>
            </a:r>
            <a:r>
              <a:rPr lang="es-MX" sz="3500" dirty="0" smtClean="0"/>
              <a:t>Estos normalmente y en su mayoría están escritos en prosa, pero pocos también </a:t>
            </a:r>
            <a:r>
              <a:rPr lang="es-MX" sz="3500" dirty="0"/>
              <a:t>e</a:t>
            </a:r>
            <a:r>
              <a:rPr lang="es-MX" sz="3500" dirty="0" smtClean="0"/>
              <a:t>n en verso</a:t>
            </a:r>
          </a:p>
          <a:p>
            <a:pPr marL="0" indent="0">
              <a:buNone/>
            </a:pPr>
            <a:endParaRPr lang="es-MX" dirty="0" smtClean="0"/>
          </a:p>
        </p:txBody>
      </p:sp>
      <p:pic>
        <p:nvPicPr>
          <p:cNvPr id="4" name="Imagen 3"/>
          <p:cNvPicPr>
            <a:picLocks noChangeAspect="1"/>
          </p:cNvPicPr>
          <p:nvPr/>
        </p:nvPicPr>
        <p:blipFill>
          <a:blip r:embed="rId2"/>
          <a:stretch>
            <a:fillRect/>
          </a:stretch>
        </p:blipFill>
        <p:spPr>
          <a:xfrm>
            <a:off x="8161020" y="91440"/>
            <a:ext cx="1714500" cy="1714500"/>
          </a:xfrm>
          <a:prstGeom prst="rect">
            <a:avLst/>
          </a:prstGeom>
        </p:spPr>
      </p:pic>
    </p:spTree>
    <p:extLst>
      <p:ext uri="{BB962C8B-B14F-4D97-AF65-F5344CB8AC3E}">
        <p14:creationId xmlns:p14="http://schemas.microsoft.com/office/powerpoint/2010/main" val="9026618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8"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2"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8000" b="1" dirty="0" smtClean="0">
                <a:solidFill>
                  <a:srgbClr val="002060"/>
                </a:solidFill>
              </a:rPr>
              <a:t>Ejemplos </a:t>
            </a:r>
            <a:endParaRPr lang="es-MX" sz="8000" b="1" dirty="0">
              <a:solidFill>
                <a:srgbClr val="002060"/>
              </a:solidFill>
            </a:endParaRPr>
          </a:p>
        </p:txBody>
      </p:sp>
      <p:sp>
        <p:nvSpPr>
          <p:cNvPr id="3" name="Marcador de contenido 2"/>
          <p:cNvSpPr>
            <a:spLocks noGrp="1"/>
          </p:cNvSpPr>
          <p:nvPr>
            <p:ph idx="1"/>
          </p:nvPr>
        </p:nvSpPr>
        <p:spPr>
          <a:xfrm>
            <a:off x="1371600" y="3715555"/>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a:solidFill>
                  <a:srgbClr val="00B050"/>
                </a:solidFill>
              </a:rPr>
              <a:t>C</a:t>
            </a:r>
            <a:r>
              <a:rPr lang="es-MX" sz="3600" dirty="0" smtClean="0">
                <a:solidFill>
                  <a:srgbClr val="00B050"/>
                </a:solidFill>
              </a:rPr>
              <a:t>uando </a:t>
            </a:r>
            <a:r>
              <a:rPr lang="es-MX" sz="3600" dirty="0">
                <a:solidFill>
                  <a:srgbClr val="00B050"/>
                </a:solidFill>
              </a:rPr>
              <a:t>tienes hambre de verdad o una necesidad, no te pones selectivo con la comida o los gustos</a:t>
            </a:r>
          </a:p>
        </p:txBody>
      </p:sp>
      <p:sp>
        <p:nvSpPr>
          <p:cNvPr id="5" name="CuadroTexto 4"/>
          <p:cNvSpPr txBox="1"/>
          <p:nvPr/>
        </p:nvSpPr>
        <p:spPr>
          <a:xfrm>
            <a:off x="1558344" y="2323027"/>
            <a:ext cx="9414456" cy="1569660"/>
          </a:xfrm>
          <a:prstGeom prst="rect">
            <a:avLst/>
          </a:prstGeom>
          <a:noFill/>
        </p:spPr>
        <p:txBody>
          <a:bodyPr wrap="square" rtlCol="0">
            <a:spAutoFit/>
          </a:bodyPr>
          <a:lstStyle/>
          <a:p>
            <a:pPr algn="ctr"/>
            <a:r>
              <a:rPr lang="es-MX" sz="4800" dirty="0"/>
              <a:t>A buen hambre, no hay pan duro.</a:t>
            </a:r>
          </a:p>
          <a:p>
            <a:endParaRPr lang="es-MX" sz="4800" dirty="0"/>
          </a:p>
        </p:txBody>
      </p:sp>
      <p:pic>
        <p:nvPicPr>
          <p:cNvPr id="6" name="Imagen 5"/>
          <p:cNvPicPr>
            <a:picLocks noChangeAspect="1"/>
          </p:cNvPicPr>
          <p:nvPr/>
        </p:nvPicPr>
        <p:blipFill>
          <a:blip r:embed="rId2"/>
          <a:stretch>
            <a:fillRect/>
          </a:stretch>
        </p:blipFill>
        <p:spPr>
          <a:xfrm>
            <a:off x="9000857" y="266700"/>
            <a:ext cx="2381250" cy="1905000"/>
          </a:xfrm>
          <a:prstGeom prst="rect">
            <a:avLst/>
          </a:prstGeom>
        </p:spPr>
      </p:pic>
    </p:spTree>
    <p:extLst>
      <p:ext uri="{BB962C8B-B14F-4D97-AF65-F5344CB8AC3E}">
        <p14:creationId xmlns:p14="http://schemas.microsoft.com/office/powerpoint/2010/main" val="2185854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13834"/>
            <a:ext cx="9601200" cy="1485900"/>
          </a:xfrm>
        </p:spPr>
        <p:txBody>
          <a:bodyPr/>
          <a:lstStyle/>
          <a:p>
            <a:pPr algn="ctr"/>
            <a:r>
              <a:rPr lang="es-MX" sz="4800" dirty="0"/>
              <a:t>A palabras necias, oídos sordos.</a:t>
            </a:r>
            <a:r>
              <a:rPr lang="es-MX" dirty="0"/>
              <a:t/>
            </a:r>
            <a:br>
              <a:rPr lang="es-MX" dirty="0"/>
            </a:br>
            <a:endParaRPr lang="es-MX" dirty="0"/>
          </a:p>
        </p:txBody>
      </p:sp>
      <p:sp>
        <p:nvSpPr>
          <p:cNvPr id="3" name="Marcador de contenido 2"/>
          <p:cNvSpPr>
            <a:spLocks noGrp="1"/>
          </p:cNvSpPr>
          <p:nvPr>
            <p:ph idx="1"/>
          </p:nvPr>
        </p:nvSpPr>
        <p:spPr>
          <a:xfrm>
            <a:off x="1371600" y="3071611"/>
            <a:ext cx="9601200" cy="1796603"/>
          </a:xfrm>
        </p:spPr>
        <p:txBody>
          <a:bodyPr>
            <a:normAutofit/>
          </a:bodyPr>
          <a:lstStyle/>
          <a:p>
            <a:pPr marL="0" indent="0" algn="ctr">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no quieras escuchar palabras que no te gustan, no las escuches.</a:t>
            </a:r>
          </a:p>
        </p:txBody>
      </p:sp>
      <p:pic>
        <p:nvPicPr>
          <p:cNvPr id="4" name="Imagen 3"/>
          <p:cNvPicPr>
            <a:picLocks noChangeAspect="1"/>
          </p:cNvPicPr>
          <p:nvPr/>
        </p:nvPicPr>
        <p:blipFill>
          <a:blip r:embed="rId2"/>
          <a:stretch>
            <a:fillRect/>
          </a:stretch>
        </p:blipFill>
        <p:spPr>
          <a:xfrm>
            <a:off x="5081363" y="4868214"/>
            <a:ext cx="1813110" cy="1989786"/>
          </a:xfrm>
          <a:prstGeom prst="rect">
            <a:avLst/>
          </a:prstGeom>
        </p:spPr>
      </p:pic>
    </p:spTree>
    <p:extLst>
      <p:ext uri="{BB962C8B-B14F-4D97-AF65-F5344CB8AC3E}">
        <p14:creationId xmlns:p14="http://schemas.microsoft.com/office/powerpoint/2010/main" val="1443834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Vísteme despacio que tengo prisa.</a:t>
            </a:r>
            <a:r>
              <a:rPr lang="es-MX" dirty="0"/>
              <a:t/>
            </a:r>
            <a:br>
              <a:rPr lang="es-MX" dirty="0"/>
            </a:br>
            <a:endParaRPr lang="es-MX" dirty="0"/>
          </a:p>
        </p:txBody>
      </p:sp>
      <p:sp>
        <p:nvSpPr>
          <p:cNvPr id="3" name="Marcador de contenido 2"/>
          <p:cNvSpPr>
            <a:spLocks noGrp="1"/>
          </p:cNvSpPr>
          <p:nvPr>
            <p:ph idx="1"/>
          </p:nvPr>
        </p:nvSpPr>
        <p:spPr>
          <a:xfrm>
            <a:off x="1371600" y="2089597"/>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tienes prisa, no intentes hacer las cosas rápido porque te equivocarás y tendrás que repetirlas.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9870" y="4356802"/>
            <a:ext cx="3264660" cy="2333773"/>
          </a:xfrm>
          <a:prstGeom prst="rect">
            <a:avLst/>
          </a:prstGeom>
        </p:spPr>
      </p:pic>
    </p:spTree>
    <p:extLst>
      <p:ext uri="{BB962C8B-B14F-4D97-AF65-F5344CB8AC3E}">
        <p14:creationId xmlns:p14="http://schemas.microsoft.com/office/powerpoint/2010/main" val="2175413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5300" dirty="0"/>
              <a:t>Si dices las verdades, pierdes las amistades.</a:t>
            </a:r>
            <a:r>
              <a:rPr lang="es-MX" dirty="0"/>
              <a:t/>
            </a:r>
            <a:br>
              <a:rPr lang="es-MX" dirty="0"/>
            </a:br>
            <a:endParaRPr lang="es-MX" dirty="0"/>
          </a:p>
        </p:txBody>
      </p:sp>
      <p:sp>
        <p:nvSpPr>
          <p:cNvPr id="5" name="Marcador de contenido 4"/>
          <p:cNvSpPr>
            <a:spLocks noGrp="1"/>
          </p:cNvSpPr>
          <p:nvPr>
            <p:ph idx="1"/>
          </p:nvPr>
        </p:nvSpPr>
        <p:spPr>
          <a:xfrm>
            <a:off x="1371600" y="2171700"/>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smtClean="0">
                <a:solidFill>
                  <a:srgbClr val="00B050"/>
                </a:solidFill>
              </a:rPr>
              <a:t>La </a:t>
            </a:r>
            <a:r>
              <a:rPr lang="es-MX" sz="3600" dirty="0">
                <a:solidFill>
                  <a:srgbClr val="00B050"/>
                </a:solidFill>
              </a:rPr>
              <a:t>mayoría de las veces es mejor no ser demasiado sincero para no poner en contra tuya a las personas.</a:t>
            </a:r>
          </a:p>
        </p:txBody>
      </p:sp>
      <p:pic>
        <p:nvPicPr>
          <p:cNvPr id="6" name="Imagen 5"/>
          <p:cNvPicPr>
            <a:picLocks noChangeAspect="1"/>
          </p:cNvPicPr>
          <p:nvPr/>
        </p:nvPicPr>
        <p:blipFill>
          <a:blip r:embed="rId2"/>
          <a:stretch>
            <a:fillRect/>
          </a:stretch>
        </p:blipFill>
        <p:spPr>
          <a:xfrm>
            <a:off x="4580317" y="4590072"/>
            <a:ext cx="3183765" cy="2117204"/>
          </a:xfrm>
          <a:prstGeom prst="rect">
            <a:avLst/>
          </a:prstGeom>
        </p:spPr>
      </p:pic>
    </p:spTree>
    <p:extLst>
      <p:ext uri="{BB962C8B-B14F-4D97-AF65-F5344CB8AC3E}">
        <p14:creationId xmlns:p14="http://schemas.microsoft.com/office/powerpoint/2010/main" val="3772097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A lo hecho, pecho.</a:t>
            </a:r>
            <a:r>
              <a:rPr lang="es-MX" dirty="0"/>
              <a:t/>
            </a:r>
            <a:br>
              <a:rPr lang="es-MX" dirty="0"/>
            </a:br>
            <a:endParaRPr lang="es-MX" dirty="0"/>
          </a:p>
        </p:txBody>
      </p:sp>
      <p:sp>
        <p:nvSpPr>
          <p:cNvPr id="3" name="Marcador de contenido 2"/>
          <p:cNvSpPr>
            <a:spLocks noGrp="1"/>
          </p:cNvSpPr>
          <p:nvPr>
            <p:ph idx="1"/>
          </p:nvPr>
        </p:nvSpPr>
        <p:spPr>
          <a:xfrm>
            <a:off x="1371600" y="1848118"/>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Asumir </a:t>
            </a:r>
            <a:r>
              <a:rPr lang="es-MX" sz="3600" dirty="0">
                <a:solidFill>
                  <a:srgbClr val="00B050"/>
                </a:solidFill>
              </a:rPr>
              <a:t>las consecuencias de nuestras propias acciones.</a:t>
            </a:r>
          </a:p>
        </p:txBody>
      </p:sp>
      <p:pic>
        <p:nvPicPr>
          <p:cNvPr id="4" name="Imagen 3"/>
          <p:cNvPicPr>
            <a:picLocks noChangeAspect="1"/>
          </p:cNvPicPr>
          <p:nvPr/>
        </p:nvPicPr>
        <p:blipFill>
          <a:blip r:embed="rId2"/>
          <a:stretch>
            <a:fillRect/>
          </a:stretch>
        </p:blipFill>
        <p:spPr>
          <a:xfrm>
            <a:off x="4031623" y="3593948"/>
            <a:ext cx="4275249" cy="2997888"/>
          </a:xfrm>
          <a:prstGeom prst="rect">
            <a:avLst/>
          </a:prstGeom>
        </p:spPr>
      </p:pic>
    </p:spTree>
    <p:extLst>
      <p:ext uri="{BB962C8B-B14F-4D97-AF65-F5344CB8AC3E}">
        <p14:creationId xmlns:p14="http://schemas.microsoft.com/office/powerpoint/2010/main" val="395950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Más vale tarde que nunca.</a:t>
            </a:r>
            <a:r>
              <a:rPr lang="es-MX" dirty="0"/>
              <a:t/>
            </a:r>
            <a:br>
              <a:rPr lang="es-MX" dirty="0"/>
            </a:br>
            <a:endParaRPr lang="es-MX" dirty="0"/>
          </a:p>
        </p:txBody>
      </p:sp>
      <p:sp>
        <p:nvSpPr>
          <p:cNvPr id="5" name="Marcador de contenido 4"/>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Mejor </a:t>
            </a:r>
            <a:r>
              <a:rPr lang="es-MX" sz="3600" dirty="0">
                <a:solidFill>
                  <a:srgbClr val="00B050"/>
                </a:solidFill>
              </a:rPr>
              <a:t>ahora </a:t>
            </a:r>
            <a:r>
              <a:rPr lang="es-MX" sz="3600" dirty="0" smtClean="0">
                <a:solidFill>
                  <a:srgbClr val="00B050"/>
                </a:solidFill>
              </a:rPr>
              <a:t>aunque </a:t>
            </a:r>
            <a:r>
              <a:rPr lang="es-MX" sz="3600" dirty="0">
                <a:solidFill>
                  <a:srgbClr val="00B050"/>
                </a:solidFill>
              </a:rPr>
              <a:t>sea tarde, que perderlo.</a:t>
            </a:r>
          </a:p>
        </p:txBody>
      </p:sp>
      <p:pic>
        <p:nvPicPr>
          <p:cNvPr id="6" name="Imagen 5"/>
          <p:cNvPicPr>
            <a:picLocks noChangeAspect="1"/>
          </p:cNvPicPr>
          <p:nvPr/>
        </p:nvPicPr>
        <p:blipFill>
          <a:blip r:embed="rId2"/>
          <a:stretch>
            <a:fillRect/>
          </a:stretch>
        </p:blipFill>
        <p:spPr>
          <a:xfrm>
            <a:off x="3567448" y="3597184"/>
            <a:ext cx="4845139" cy="2729428"/>
          </a:xfrm>
          <a:prstGeom prst="rect">
            <a:avLst/>
          </a:prstGeom>
        </p:spPr>
      </p:pic>
    </p:spTree>
    <p:extLst>
      <p:ext uri="{BB962C8B-B14F-4D97-AF65-F5344CB8AC3E}">
        <p14:creationId xmlns:p14="http://schemas.microsoft.com/office/powerpoint/2010/main" val="1518690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Nadie tira piedras a su tejado.</a:t>
            </a:r>
            <a:br>
              <a:rPr lang="es-MX" dirty="0"/>
            </a:br>
            <a:endParaRPr lang="es-MX" dirty="0"/>
          </a:p>
        </p:txBody>
      </p:sp>
      <p:sp>
        <p:nvSpPr>
          <p:cNvPr id="3" name="Marcador de contenido 2"/>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Nadie </a:t>
            </a:r>
            <a:r>
              <a:rPr lang="es-MX" sz="3600" dirty="0">
                <a:solidFill>
                  <a:srgbClr val="00B050"/>
                </a:solidFill>
              </a:rPr>
              <a:t>va a querer lo malo para él mismo o ella misma.</a:t>
            </a:r>
          </a:p>
        </p:txBody>
      </p:sp>
      <p:pic>
        <p:nvPicPr>
          <p:cNvPr id="4" name="Imagen 3"/>
          <p:cNvPicPr>
            <a:picLocks noChangeAspect="1"/>
          </p:cNvPicPr>
          <p:nvPr/>
        </p:nvPicPr>
        <p:blipFill>
          <a:blip r:embed="rId2"/>
          <a:stretch>
            <a:fillRect/>
          </a:stretch>
        </p:blipFill>
        <p:spPr>
          <a:xfrm>
            <a:off x="3721994" y="4171721"/>
            <a:ext cx="5246933" cy="2402943"/>
          </a:xfrm>
          <a:prstGeom prst="rect">
            <a:avLst/>
          </a:prstGeom>
        </p:spPr>
      </p:pic>
    </p:spTree>
    <p:extLst>
      <p:ext uri="{BB962C8B-B14F-4D97-AF65-F5344CB8AC3E}">
        <p14:creationId xmlns:p14="http://schemas.microsoft.com/office/powerpoint/2010/main" val="4115145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6000" b="1" i="1" dirty="0" smtClean="0"/>
              <a:t>Links a paginas web</a:t>
            </a:r>
            <a:endParaRPr lang="es-MX" sz="6000" b="1" i="1" dirty="0"/>
          </a:p>
        </p:txBody>
      </p:sp>
      <p:sp>
        <p:nvSpPr>
          <p:cNvPr id="3" name="Marcador de contenido 2"/>
          <p:cNvSpPr>
            <a:spLocks noGrp="1"/>
          </p:cNvSpPr>
          <p:nvPr>
            <p:ph idx="1"/>
          </p:nvPr>
        </p:nvSpPr>
        <p:spPr/>
        <p:txBody>
          <a:bodyPr/>
          <a:lstStyle/>
          <a:p>
            <a:pPr marL="0" indent="0">
              <a:buNone/>
            </a:pPr>
            <a:r>
              <a:rPr lang="es-MX" dirty="0">
                <a:hlinkClick r:id="rId2"/>
              </a:rPr>
              <a:t>https://</a:t>
            </a:r>
            <a:r>
              <a:rPr lang="es-MX" dirty="0" smtClean="0">
                <a:hlinkClick r:id="rId2"/>
              </a:rPr>
              <a:t>www.youtube.com/watch?v=6MG-BxgZk3A</a:t>
            </a:r>
            <a:endParaRPr lang="es-MX" dirty="0" smtClean="0"/>
          </a:p>
          <a:p>
            <a:pPr marL="0" indent="0">
              <a:buNone/>
            </a:pPr>
            <a:r>
              <a:rPr lang="es-MX" dirty="0">
                <a:hlinkClick r:id="rId3"/>
              </a:rPr>
              <a:t>https://</a:t>
            </a:r>
            <a:r>
              <a:rPr lang="es-MX" dirty="0" smtClean="0">
                <a:hlinkClick r:id="rId3"/>
              </a:rPr>
              <a:t>www.mexicodesconocido.com.mx/refranes-mexicanos.html</a:t>
            </a:r>
            <a:endParaRPr lang="es-MX" dirty="0" smtClean="0"/>
          </a:p>
          <a:p>
            <a:pPr marL="0" indent="0">
              <a:buNone/>
            </a:pPr>
            <a:r>
              <a:rPr lang="es-MX" dirty="0">
                <a:hlinkClick r:id="rId4"/>
              </a:rPr>
              <a:t>https://www.significados.com/refranes-sobre-la-vida</a:t>
            </a:r>
            <a:r>
              <a:rPr lang="es-MX" dirty="0" smtClean="0">
                <a:hlinkClick r:id="rId4"/>
              </a:rPr>
              <a:t>/</a:t>
            </a:r>
            <a:endParaRPr lang="es-MX" dirty="0" smtClean="0"/>
          </a:p>
          <a:p>
            <a:pPr marL="0" indent="0">
              <a:buNone/>
            </a:pPr>
            <a:r>
              <a:rPr lang="es-MX" dirty="0">
                <a:hlinkClick r:id="rId5"/>
              </a:rPr>
              <a:t>https://</a:t>
            </a:r>
            <a:r>
              <a:rPr lang="es-MX" dirty="0" smtClean="0">
                <a:hlinkClick r:id="rId5"/>
              </a:rPr>
              <a:t>www.google.com.mx/search?q=refranes&amp;source=lnms&amp;tbm=isch&amp;sa=X&amp;ved=0ahUKEwjd3Pi_ntbiAhWDjp4KHemhC1cQ_AUIECgB&amp;cshid=1559871624349289&amp;biw=756&amp;bih=718</a:t>
            </a:r>
            <a:endParaRPr lang="es-MX" dirty="0" smtClean="0"/>
          </a:p>
          <a:p>
            <a:pPr marL="0" indent="0">
              <a:buNone/>
            </a:pPr>
            <a:r>
              <a:rPr lang="es-MX" dirty="0">
                <a:hlinkClick r:id="rId6"/>
              </a:rPr>
              <a:t>https://www.guiainfantil.com/articulos/educacion/aprendizaje/refranes-cortos-para-ninos/</a:t>
            </a:r>
            <a:endParaRPr lang="es-MX" dirty="0"/>
          </a:p>
        </p:txBody>
      </p:sp>
    </p:spTree>
    <p:extLst>
      <p:ext uri="{BB962C8B-B14F-4D97-AF65-F5344CB8AC3E}">
        <p14:creationId xmlns:p14="http://schemas.microsoft.com/office/powerpoint/2010/main" val="437750209"/>
      </p:ext>
    </p:extLst>
  </p:cSld>
  <p:clrMapOvr>
    <a:masterClrMapping/>
  </p:clrMapOvr>
  <p:transition spd="slow">
    <p:push dir="u"/>
  </p:transition>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TM10001105[[fn=Recorte]]</Template>
  <TotalTime>233</TotalTime>
  <Words>683</Words>
  <Application>Microsoft Office PowerPoint</Application>
  <PresentationFormat>Panorámica</PresentationFormat>
  <Paragraphs>50</Paragraphs>
  <Slides>16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Franklin Gothic Book</vt:lpstr>
      <vt:lpstr>Lemon/Milk</vt:lpstr>
      <vt:lpstr>Crop</vt:lpstr>
      <vt:lpstr>Refrán</vt:lpstr>
      <vt:lpstr>¿Qué es un Refrán? (Introducción)</vt:lpstr>
      <vt:lpstr>Presentación de PowerPoint</vt:lpstr>
      <vt:lpstr>Características</vt:lpstr>
      <vt:lpstr>Presentación de PowerPoint</vt:lpstr>
      <vt:lpstr>Función de Lenguaje</vt:lpstr>
      <vt:lpstr>Estructura Interna</vt:lpstr>
      <vt:lpstr>Estructura Externa</vt:lpstr>
      <vt:lpstr>Ejemplos </vt:lpstr>
      <vt:lpstr>A palabras necias, oídos sordos. </vt:lpstr>
      <vt:lpstr>Vísteme despacio que tengo prisa. </vt:lpstr>
      <vt:lpstr>Si dices las verdades, pierdes las amistades. </vt:lpstr>
      <vt:lpstr>A lo hecho, pecho. </vt:lpstr>
      <vt:lpstr>Más vale tarde que nunca. </vt:lpstr>
      <vt:lpstr>Nadie tira piedras a su tejado. </vt:lpstr>
      <vt:lpstr>Links a paginas web</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Refrán</dc:title>
  <dc:creator>Nicole Ordoñez Bañaga</dc:creator>
  <cp:lastModifiedBy>Nicole Ordoñez Bañaga</cp:lastModifiedBy>
  <cp:revision>22</cp:revision>
  <dcterms:created xsi:type="dcterms:W3CDTF">2019-05-28T18:35:19Z</dcterms:created>
  <dcterms:modified xsi:type="dcterms:W3CDTF">2019-06-07T01:41:19Z</dcterms:modified>
</cp:coreProperties>
</file>